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39" r:id="rId2"/>
    <p:sldId id="743" r:id="rId3"/>
    <p:sldId id="361" r:id="rId4"/>
    <p:sldId id="745" r:id="rId5"/>
    <p:sldId id="350" r:id="rId6"/>
    <p:sldId id="749" r:id="rId7"/>
    <p:sldId id="744" r:id="rId8"/>
    <p:sldId id="736" r:id="rId9"/>
    <p:sldId id="746" r:id="rId10"/>
    <p:sldId id="747" r:id="rId11"/>
    <p:sldId id="757" r:id="rId12"/>
    <p:sldId id="354" r:id="rId13"/>
    <p:sldId id="750" r:id="rId14"/>
    <p:sldId id="751" r:id="rId15"/>
    <p:sldId id="754" r:id="rId16"/>
    <p:sldId id="753" r:id="rId17"/>
    <p:sldId id="742" r:id="rId18"/>
    <p:sldId id="363" r:id="rId19"/>
    <p:sldId id="297" r:id="rId20"/>
    <p:sldId id="756" r:id="rId21"/>
    <p:sldId id="362" r:id="rId22"/>
    <p:sldId id="269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enecker, Petrice B." initials="LPB" lastIdx="8" clrIdx="0">
    <p:extLst/>
  </p:cmAuthor>
  <p:cmAuthor id="2" name="Charlotte Jeans" initials="" lastIdx="2" clrIdx="1"/>
  <p:cmAuthor id="3" name="Duche, Soundia" initials="DS" lastIdx="9" clrIdx="2">
    <p:extLst/>
  </p:cmAuthor>
  <p:cmAuthor id="4" name="Permana, Paska" initials="PP" lastIdx="7" clrIdx="3">
    <p:extLst>
      <p:ext uri="{19B8F6BF-5375-455C-9EA6-DF929625EA0E}">
        <p15:presenceInfo xmlns:p15="http://schemas.microsoft.com/office/powerpoint/2012/main" userId="S::Paska.Permana@va.gov::f31a74e4-b1bb-4819-934d-606e11a2f4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5" autoAdjust="0"/>
    <p:restoredTop sz="75209" autoAdjust="0"/>
  </p:normalViewPr>
  <p:slideViewPr>
    <p:cSldViewPr>
      <p:cViewPr varScale="1">
        <p:scale>
          <a:sx n="64" d="100"/>
          <a:sy n="64" d="100"/>
        </p:scale>
        <p:origin x="17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8D1F3C7B-FC70-4711-BC45-E540C48E6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5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34EA58A-39E5-4D21-9D36-B59FED999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8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8AC77-AA18-4B2E-A059-F88CAA9F383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886318A8-3792-4206-AA85-2BF773564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6EBFFAB-1CA6-41C9-8A64-4CA2AB35D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4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9318351-8119-4B2C-BAFA-8FCB90539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8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6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1FC38D2-8B44-4399-8FDD-4200EEDC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71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86C80A1-7267-4BA2-BA85-440F1E88A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33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9991AE9-2857-4373-99F5-2DEF8429F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9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03B7164-ED58-4C37-96CD-B6AF9CB9A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06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BD3DF64-34E4-408D-96AC-F68CBAB22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7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19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0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F0FA3FC-C8AF-4472-B50E-A734B9690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1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9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5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0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20C69F5-F953-45E7-A3AD-5834DD9AD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5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0EB1325-4312-4E7C-9955-D830ED053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1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10F19C6-D5A9-4E5B-BE92-6BE9B088F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CF8A1F9-022F-461F-91AC-FDF64E1D7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27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68278B7-48B0-4C15-B1FD-A14780502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7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7C2C1BC-972E-4514-AA9A-682DB70EC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34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2" descr="Z:\Identity\Logo\R&amp;Dhoriz.jpg"/>
          <p:cNvPicPr>
            <a:picLocks noChangeAspect="1" noChangeArrowheads="1"/>
          </p:cNvPicPr>
          <p:nvPr userDrawn="1"/>
        </p:nvPicPr>
        <p:blipFill>
          <a:blip r:embed="rId3"/>
          <a:srcRect l="16805"/>
          <a:stretch>
            <a:fillRect/>
          </a:stretch>
        </p:blipFill>
        <p:spPr bwMode="auto">
          <a:xfrm>
            <a:off x="177272" y="6229568"/>
            <a:ext cx="1882309" cy="43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39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87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1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200"/>
            </a:lvl3pPr>
            <a:lvl4pPr>
              <a:spcAft>
                <a:spcPts val="1200"/>
              </a:spcAft>
              <a:defRPr sz="2200"/>
            </a:lvl4pPr>
            <a:lvl5pPr>
              <a:spcAft>
                <a:spcPts val="12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831958" y="1927805"/>
            <a:ext cx="4038600" cy="420284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200"/>
            </a:lvl3pPr>
            <a:lvl4pPr>
              <a:spcAft>
                <a:spcPts val="1200"/>
              </a:spcAft>
              <a:defRPr sz="2200"/>
            </a:lvl4pPr>
            <a:lvl5pPr>
              <a:spcAft>
                <a:spcPts val="12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26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1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71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50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37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andouts/RDC%20Initial%20Review%20Template%20121019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andouts/RDC%20DR%20with%20contingencies%20121819.doc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andouts/RDC%20Pre-meeting%20Checklist%20Version%203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andouts/RDC%20Agenda%20Template_Phoenix%20121819%204pm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andouts/R&amp;D%20Post%20Meeting%20Checklist%20V1.1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andouts/ACOS%20Study%20Approval%20Letter%20Template%20-%20Initial%20Approval%20121019.do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andouts/RDC%20Agenda%20Template_Phoenix%20121819%204pm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aurie.grevious@v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ska.permana@va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va.gov/programs/orppe/education/webinars/archives.cf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o.gov/fdsys/pkg/FR-2017-01-19/pdf/2017-01058.pdf" TargetMode="External"/><Relationship Id="rId7" Type="http://schemas.openxmlformats.org/officeDocument/2006/relationships/hyperlink" Target="https://www.research.va.gov/programs/orppe/education/webinars/default.cf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.va.gov/resources/policies/" TargetMode="External"/><Relationship Id="rId5" Type="http://schemas.openxmlformats.org/officeDocument/2006/relationships/hyperlink" Target="https://www.va.gov/vhapublications/ViewPublication.asp?pub_ID=8191" TargetMode="External"/><Relationship Id="rId4" Type="http://schemas.openxmlformats.org/officeDocument/2006/relationships/hyperlink" Target="https://www.va.gov/vhapublications/ViewPublication.asp?pub_ID=817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86480" y="2667000"/>
            <a:ext cx="8957520" cy="1981200"/>
          </a:xfrm>
        </p:spPr>
        <p:txBody>
          <a:bodyPr>
            <a:noAutofit/>
          </a:bodyPr>
          <a:lstStyle/>
          <a:p>
            <a:pPr marL="4763" indent="-4763">
              <a:spcBef>
                <a:spcPct val="20000"/>
              </a:spcBef>
              <a:defRPr/>
            </a:pP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r>
              <a:rPr lang="en-US" sz="2400" spc="100" dirty="0">
                <a:latin typeface="Tahoma" pitchFamily="34" charset="0"/>
                <a:cs typeface="Tahoma" pitchFamily="34" charset="0"/>
              </a:rPr>
              <a:t>R&amp;D Committee Workshop Series:</a:t>
            </a: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r>
              <a:rPr lang="en-US" sz="2400" spc="100" dirty="0">
                <a:latin typeface="Tahoma" pitchFamily="34" charset="0"/>
                <a:cs typeface="Tahoma" pitchFamily="34" charset="0"/>
              </a:rPr>
              <a:t>Convened Committee Review vs. Designated Review</a:t>
            </a: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endParaRPr lang="en-US" sz="2400" b="0" spc="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0C288-813E-48CF-9733-3FE43E07D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4517136"/>
            <a:ext cx="8558212" cy="1093088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1800" i="1" spc="100" dirty="0">
                <a:latin typeface="Tahoma" pitchFamily="34" charset="0"/>
              </a:rPr>
              <a:t>Moderated by: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800" spc="100" dirty="0">
                <a:latin typeface="Tahoma" pitchFamily="34" charset="0"/>
              </a:rPr>
              <a:t>Soundia Duche, MA, MS	</a:t>
            </a:r>
            <a:r>
              <a:rPr lang="en-US" sz="1800" i="1" spc="100" dirty="0">
                <a:latin typeface="Tahoma" pitchFamily="34" charset="0"/>
              </a:rPr>
              <a:t>			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800" spc="100" dirty="0">
                <a:latin typeface="Tahoma" pitchFamily="34" charset="0"/>
              </a:rPr>
              <a:t>Chief, Education &amp; Training			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800" spc="100" dirty="0">
                <a:latin typeface="Tahoma" pitchFamily="34" charset="0"/>
              </a:rPr>
              <a:t>ORPP&amp;E									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spc="100" dirty="0">
                <a:cs typeface="Calibri"/>
              </a:rPr>
              <a:t>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71640-5F5F-437F-B0D8-44F76DB47450}"/>
              </a:ext>
            </a:extLst>
          </p:cNvPr>
          <p:cNvSpPr txBox="1"/>
          <p:nvPr/>
        </p:nvSpPr>
        <p:spPr>
          <a:xfrm>
            <a:off x="5715000" y="5610225"/>
            <a:ext cx="3102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ＭＳ Ｐゴシック" pitchFamily="1" charset="-128"/>
                <a:cs typeface="Tahoma" pitchFamily="34" charset="0"/>
              </a:rPr>
              <a:t>December 19,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536B0-9E4D-4744-B3F0-6FC64B70242D}"/>
              </a:ext>
            </a:extLst>
          </p:cNvPr>
          <p:cNvSpPr txBox="1"/>
          <p:nvPr/>
        </p:nvSpPr>
        <p:spPr>
          <a:xfrm>
            <a:off x="6400800" y="408265"/>
            <a:ext cx="2416629" cy="817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</a:t>
            </a:r>
            <a:r>
              <a:rPr lang="en-US" sz="1400" dirty="0">
                <a:solidFill>
                  <a:schemeClr val="tx1"/>
                </a:solidFill>
              </a:rPr>
              <a:t>:  (415) 930-5321</a:t>
            </a:r>
          </a:p>
          <a:p>
            <a:r>
              <a:rPr lang="en-US" sz="1400" dirty="0"/>
              <a:t>Access Code: 714-139-835</a:t>
            </a: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30140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531E9-FD39-420A-BC51-A25CA51F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How does your facility document designated review?</a:t>
            </a:r>
          </a:p>
          <a:p>
            <a:pPr lvl="1"/>
            <a:r>
              <a:rPr lang="en-US" sz="2000" dirty="0">
                <a:hlinkClick r:id="rId3" action="ppaction://hlinkfile"/>
              </a:rPr>
              <a:t>Sample R&amp;D Committee Initial Reviewer Template</a:t>
            </a:r>
            <a:endParaRPr lang="en-US" sz="2000" dirty="0"/>
          </a:p>
          <a:p>
            <a:pPr lvl="1"/>
            <a:r>
              <a:rPr lang="en-US" sz="2000" dirty="0">
                <a:hlinkClick r:id="rId4" action="ppaction://hlinkfile"/>
              </a:rPr>
              <a:t>Sample R&amp;D Committee Designated Reviewer Checklist with Conditions</a:t>
            </a:r>
            <a:endParaRPr lang="en-US" sz="2000" dirty="0"/>
          </a:p>
          <a:p>
            <a:r>
              <a:rPr lang="en-US" sz="2400" dirty="0"/>
              <a:t>Designated review approval date</a:t>
            </a:r>
          </a:p>
          <a:p>
            <a:pPr lvl="1"/>
            <a:r>
              <a:rPr lang="en-US" sz="2000" dirty="0"/>
              <a:t>The activity is approved on the date of final approval by the designated reviewer, i.e. once all changes requested have been made and confirmed</a:t>
            </a:r>
          </a:p>
          <a:p>
            <a:pPr lvl="1"/>
            <a:r>
              <a:rPr lang="en-US" sz="2000" dirty="0"/>
              <a:t>Approval by designated review = R&amp;D Committee approval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A9EBF1-0755-4496-BD2A-3F0528C3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Designated Review</a:t>
            </a:r>
          </a:p>
        </p:txBody>
      </p:sp>
    </p:spTree>
    <p:extLst>
      <p:ext uri="{BB962C8B-B14F-4D97-AF65-F5344CB8AC3E}">
        <p14:creationId xmlns:p14="http://schemas.microsoft.com/office/powerpoint/2010/main" val="93084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2320" y="2340864"/>
            <a:ext cx="8236160" cy="185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br>
              <a:rPr lang="en-US" spc="100" dirty="0">
                <a:solidFill>
                  <a:prstClr val="black"/>
                </a:solidFill>
              </a:rPr>
            </a:br>
            <a:r>
              <a:rPr lang="en-US" spc="100" dirty="0">
                <a:solidFill>
                  <a:prstClr val="black"/>
                </a:solidFill>
              </a:rPr>
              <a:t>Implementing Designated Review</a:t>
            </a:r>
          </a:p>
          <a:p>
            <a:pPr marL="4763" indent="-4763" algn="ctr">
              <a:spcBef>
                <a:spcPct val="20000"/>
              </a:spcBef>
              <a:defRPr/>
            </a:pPr>
            <a:endParaRPr lang="en-US" sz="3100" spc="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2320" y="2340864"/>
            <a:ext cx="8236160" cy="185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br>
              <a:rPr lang="en-US" spc="100" dirty="0">
                <a:solidFill>
                  <a:prstClr val="black"/>
                </a:solidFill>
              </a:rPr>
            </a:br>
            <a:r>
              <a:rPr lang="en-US" spc="100" dirty="0">
                <a:solidFill>
                  <a:prstClr val="black"/>
                </a:solidFill>
              </a:rPr>
              <a:t>Convened R&amp;D Committee Review</a:t>
            </a:r>
          </a:p>
          <a:p>
            <a:pPr marL="4763" indent="-4763" algn="ctr">
              <a:spcBef>
                <a:spcPct val="20000"/>
              </a:spcBef>
              <a:defRPr/>
            </a:pPr>
            <a:endParaRPr lang="en-US" sz="3100" spc="1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73486-6C6E-4798-9A2F-2DC9D733C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4191000"/>
            <a:ext cx="32575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B0D0-7EFF-4F24-937D-A9FD1948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Convened R&amp;D Committee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670F0-131D-4F2C-96A9-86DB4668C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Preparing for the meeting</a:t>
            </a:r>
          </a:p>
          <a:p>
            <a:pPr lvl="1"/>
            <a:r>
              <a:rPr lang="en-US" dirty="0"/>
              <a:t>A quorum must be present to conduct official business at a convened meeting</a:t>
            </a:r>
          </a:p>
          <a:p>
            <a:pPr lvl="1"/>
            <a:r>
              <a:rPr lang="en-US" dirty="0">
                <a:hlinkClick r:id="rId3" action="ppaction://hlinkfile"/>
              </a:rPr>
              <a:t>Sample R&amp;D committee pre-meeting checklist</a:t>
            </a:r>
            <a:endParaRPr lang="en-US" dirty="0"/>
          </a:p>
          <a:p>
            <a:r>
              <a:rPr lang="en-US" dirty="0"/>
              <a:t>Conducting the meeting</a:t>
            </a:r>
          </a:p>
          <a:p>
            <a:pPr lvl="1"/>
            <a:r>
              <a:rPr lang="en-US" dirty="0">
                <a:hlinkClick r:id="rId4" action="ppaction://hlinkfile"/>
              </a:rPr>
              <a:t>Sample R&amp;D committee agenda template</a:t>
            </a:r>
            <a:endParaRPr lang="en-US" dirty="0"/>
          </a:p>
          <a:p>
            <a:pPr marL="457200" lvl="1" indent="0" algn="ctr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169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C866-DEEA-4A12-84B6-1B7349C4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Post-Meeting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BFB8-82CA-47EE-9BBE-9121960F5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3" action="ppaction://hlinkfile"/>
              </a:rPr>
              <a:t>Sample R&amp;D committee post-meeting checklist</a:t>
            </a:r>
            <a:endParaRPr lang="en-US" sz="2000" dirty="0"/>
          </a:p>
          <a:p>
            <a:r>
              <a:rPr lang="en-US" sz="2000" dirty="0">
                <a:hlinkClick r:id="rId4" action="ppaction://hlinkfile"/>
              </a:rPr>
              <a:t>Sample combined ACOS/R&amp;D Committee approval letter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037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C866-DEEA-4A12-84B6-1B7349C4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Committee Meeting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BFB8-82CA-47EE-9BBE-9121960F5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Minutes must be documented and include:</a:t>
            </a:r>
          </a:p>
          <a:p>
            <a:pPr lvl="1"/>
            <a:r>
              <a:rPr lang="en-US" sz="1800" dirty="0"/>
              <a:t>list of all voting members, the category of their membership, and whether they are present or absent, and any other attendees</a:t>
            </a:r>
          </a:p>
          <a:p>
            <a:pPr lvl="1"/>
            <a:r>
              <a:rPr lang="en-US" sz="1800" dirty="0"/>
              <a:t>name of any alternates voting in place of a member and the voting member being replaced</a:t>
            </a:r>
          </a:p>
          <a:p>
            <a:pPr lvl="1"/>
            <a:r>
              <a:rPr lang="en-US" sz="1800" dirty="0"/>
              <a:t>presence of a quorum</a:t>
            </a:r>
          </a:p>
          <a:p>
            <a:pPr lvl="1"/>
            <a:r>
              <a:rPr lang="en-US" sz="1800" dirty="0"/>
              <a:t>actions taken by the R&amp;D Committee to include the type of action and vote on the action (incl. # voting for, against, and abstaining)</a:t>
            </a:r>
          </a:p>
          <a:p>
            <a:pPr lvl="2"/>
            <a:r>
              <a:rPr lang="en-US" sz="1800" dirty="0"/>
              <a:t>names of any members recused from the vote and whether the individual was present during the discussion</a:t>
            </a:r>
          </a:p>
          <a:p>
            <a:r>
              <a:rPr lang="en-US" sz="2000" dirty="0">
                <a:hlinkClick r:id="rId3" action="ppaction://hlinkfile"/>
              </a:rPr>
              <a:t>Sample R&amp;D committee meeting minutes template</a:t>
            </a:r>
            <a:endParaRPr lang="en-US" sz="2000" dirty="0"/>
          </a:p>
          <a:p>
            <a:pPr lvl="2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02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C866-DEEA-4A12-84B6-1B7349C4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Committee Meeting Minutes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BFB8-82CA-47EE-9BBE-9121960F5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Distribution of minutes to facility leadership council (i.e. the Executive Leadership Committee/Council for the VA Facility):</a:t>
            </a:r>
          </a:p>
          <a:p>
            <a:r>
              <a:rPr lang="en-US" sz="2000" dirty="0"/>
              <a:t>Typically composed of the Medical Center Director, the Associate Medical Center Director, Chief of Staff, and Nurse Executive.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07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3178162"/>
            <a:ext cx="8236160" cy="13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r>
              <a:rPr lang="en-US" spc="100" dirty="0">
                <a:solidFill>
                  <a:prstClr val="black"/>
                </a:solidFill>
              </a:rPr>
              <a:t>	Closing Thoughts</a:t>
            </a:r>
          </a:p>
          <a:p>
            <a:pPr marL="4763" indent="-4763" algn="ctr">
              <a:spcBef>
                <a:spcPct val="20000"/>
              </a:spcBef>
              <a:defRPr/>
            </a:pPr>
            <a:endParaRPr lang="en-US" sz="3100" spc="1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605DA-5610-4E05-89EE-9129AC90C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97" y="4082148"/>
            <a:ext cx="28289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89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1F6A-1EBB-47B4-88C3-C4A5DF7D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  <a:r>
              <a:rPr lang="en-US" dirty="0"/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8428B-B46C-4EF9-896B-BB519393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650"/>
            <a:ext cx="8610600" cy="419051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US" sz="1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Laurie Grevious							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Program Specialist						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RDC Coordinator/Grants Administrator/Records Manager 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Rocky Mountain Regional VAMC		 		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E-mail:  </a:t>
            </a:r>
            <a:r>
              <a:rPr lang="en-US" sz="1600" dirty="0">
                <a:hlinkClick r:id="rId3"/>
              </a:rPr>
              <a:t>laurie.grevious@va.gov</a:t>
            </a:r>
            <a:r>
              <a:rPr lang="en-US" sz="1600" dirty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			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Paska A. Permana, PhD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Research Health Scientist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Human Research Protection Program Officer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Phoenix VA Health Care System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E-mail:  </a:t>
            </a:r>
            <a:r>
              <a:rPr lang="en-US" sz="1600" dirty="0">
                <a:hlinkClick r:id="rId4"/>
              </a:rPr>
              <a:t>paska.permana@va.gov</a:t>
            </a:r>
            <a:endParaRPr lang="en-US" sz="1600" dirty="0"/>
          </a:p>
          <a:p>
            <a:pPr marL="0" indent="0">
              <a:spcAft>
                <a:spcPts val="0"/>
              </a:spcAft>
              <a:buNone/>
            </a:pPr>
            <a:endParaRPr lang="en-US" sz="1400" dirty="0"/>
          </a:p>
          <a:p>
            <a:pPr marL="0" indent="0">
              <a:spcAft>
                <a:spcPts val="0"/>
              </a:spcAft>
              <a:buNone/>
            </a:pPr>
            <a:endParaRPr lang="en-US" sz="1400" dirty="0"/>
          </a:p>
          <a:p>
            <a:pPr marL="0" indent="0">
              <a:spcAft>
                <a:spcPts val="0"/>
              </a:spcAft>
              <a:buNone/>
            </a:pPr>
            <a:endParaRPr lang="en-US" sz="1400" dirty="0"/>
          </a:p>
          <a:p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5631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3178162"/>
            <a:ext cx="8236160" cy="13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r>
              <a:rPr lang="en-US" spc="100" dirty="0">
                <a:solidFill>
                  <a:prstClr val="black"/>
                </a:solidFill>
              </a:rPr>
              <a:t>Questions	</a:t>
            </a:r>
          </a:p>
          <a:p>
            <a:pPr marL="4763" indent="-4763" algn="ctr">
              <a:spcBef>
                <a:spcPct val="20000"/>
              </a:spcBef>
              <a:defRPr/>
            </a:pPr>
            <a:endParaRPr lang="en-US" sz="3100" spc="100" dirty="0">
              <a:solidFill>
                <a:prstClr val="black"/>
              </a:solidFill>
            </a:endParaRPr>
          </a:p>
          <a:p>
            <a:pPr marL="4763" indent="-4763" algn="ctr">
              <a:spcBef>
                <a:spcPct val="20000"/>
              </a:spcBef>
              <a:defRPr/>
            </a:pPr>
            <a:endParaRPr lang="en-US" sz="3100" spc="1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1A7DC-6980-4A73-A32F-C6EE9CE00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9000"/>
            <a:ext cx="1295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7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BB7D-0C52-4174-8F51-FEB78569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2760-2105-4283-B577-848D9BFF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Laurie Grevious, Program Specialist, RDC Coordinator, Grants Administrator, Records Manager, Rocky Mountain VAMC</a:t>
            </a:r>
          </a:p>
          <a:p>
            <a:r>
              <a:rPr lang="en-US" sz="2000" dirty="0"/>
              <a:t>Paska Permana, PhD, Research Health Scientist, Human Research Protection Program Officer, Phoenix VA Health Care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545AE-F452-4802-B536-56F479B87C3D}"/>
              </a:ext>
            </a:extLst>
          </p:cNvPr>
          <p:cNvSpPr txBox="1"/>
          <p:nvPr/>
        </p:nvSpPr>
        <p:spPr>
          <a:xfrm>
            <a:off x="6400800" y="408265"/>
            <a:ext cx="2416629" cy="817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</a:t>
            </a:r>
            <a:r>
              <a:rPr lang="en-US" sz="1400" dirty="0">
                <a:solidFill>
                  <a:schemeClr val="tx1"/>
                </a:solidFill>
              </a:rPr>
              <a:t>:  (415) 930-5321</a:t>
            </a:r>
          </a:p>
          <a:p>
            <a:r>
              <a:rPr lang="en-US" sz="1400" dirty="0"/>
              <a:t>Access Code: 714-139-835</a:t>
            </a: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183164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FB5A-D5B4-4670-B04D-FCFCB3CB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8F7F-51DC-47CB-8C17-45F37CDB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recording of this session and the associated handouts will be available on ORPP&amp;E’s Education and Training website approximately one week post-webinar</a:t>
            </a:r>
          </a:p>
          <a:p>
            <a:r>
              <a:rPr lang="en-US" sz="2400" dirty="0"/>
              <a:t>An archive of all ORPP&amp;E webinars can be found here:  </a:t>
            </a:r>
            <a:r>
              <a:rPr lang="en-US" sz="2400" dirty="0">
                <a:hlinkClick r:id="rId3"/>
              </a:rPr>
              <a:t>https://www.research.va.gov/programs/orppe/education/webinars/archives.cfm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8654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081E-ED17-4151-ACEA-F3B642FD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Development Committee Workshop Series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36ED52-3C4B-442B-9EC7-65B767A1E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057039"/>
              </p:ext>
            </p:extLst>
          </p:nvPr>
        </p:nvGraphicFramePr>
        <p:xfrm>
          <a:off x="457200" y="1935163"/>
          <a:ext cx="82296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43515771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3583653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586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Proposed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Training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Tentative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96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Differentiating roles of the R&amp;D Committee and the IRB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Traditional Webinar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11/7/2019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40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R&amp;D Committee Responsibility:  Review and Approval of Research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12/11/2019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10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R&amp;D Committee Operations:  Convened Meeting vs. Designated Member Review (DMR)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12/19/2019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14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R&amp;D Committee Responsibility:  Review and Approval of Non-Veterans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01/23/2019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96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R&amp;D Committee Responsibility: Review and Approval of Exempt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81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Review and Approval of Exempt Research:  Capstone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37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 R&amp;D Committee Responsibility:  Non-Compliance Review and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3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R&amp;D Committee Responsibility:  Reliance on External IRBs and Oversight of Research approved by External IRBs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R&amp;D Committee Responsibility:  QI/QA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95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258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190513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1600" dirty="0">
                <a:hlinkClick r:id="rId3"/>
              </a:rPr>
              <a:t>Revised Common Rule (published January 19, 2017)</a:t>
            </a:r>
            <a:endParaRPr lang="en-US" sz="1600" dirty="0"/>
          </a:p>
          <a:p>
            <a:pPr lvl="1">
              <a:spcAft>
                <a:spcPts val="3000"/>
              </a:spcAft>
            </a:pPr>
            <a:r>
              <a:rPr lang="en-US" sz="1400" dirty="0"/>
              <a:t>Pages 7259 to 7274 contain the Text of the Final Rule</a:t>
            </a:r>
          </a:p>
          <a:p>
            <a:pPr>
              <a:spcAft>
                <a:spcPts val="3000"/>
              </a:spcAft>
            </a:pPr>
            <a:r>
              <a:rPr lang="en-US" sz="1600" dirty="0">
                <a:hlinkClick r:id="rId4"/>
              </a:rPr>
              <a:t>VHA Directive 1200.05</a:t>
            </a:r>
            <a:endParaRPr lang="en-US" sz="1600" dirty="0"/>
          </a:p>
          <a:p>
            <a:pPr>
              <a:spcAft>
                <a:spcPts val="3000"/>
              </a:spcAft>
            </a:pPr>
            <a:r>
              <a:rPr lang="en-US" sz="1600" dirty="0">
                <a:hlinkClick r:id="rId5"/>
              </a:rPr>
              <a:t>VHA Directive 1200.01</a:t>
            </a:r>
            <a:endParaRPr lang="en-US" sz="1600" dirty="0"/>
          </a:p>
          <a:p>
            <a:pPr>
              <a:spcAft>
                <a:spcPts val="3000"/>
              </a:spcAft>
            </a:pPr>
            <a:r>
              <a:rPr lang="en-US" sz="1600" dirty="0">
                <a:hlinkClick r:id="rId6"/>
              </a:rPr>
              <a:t>ORD Policies and Guidance Documents</a:t>
            </a:r>
            <a:endParaRPr lang="en-US" sz="1600" dirty="0"/>
          </a:p>
          <a:p>
            <a:pPr>
              <a:spcAft>
                <a:spcPts val="3000"/>
              </a:spcAft>
            </a:pPr>
            <a:r>
              <a:rPr lang="en-US" sz="1600" dirty="0">
                <a:hlinkClick r:id="rId7"/>
              </a:rPr>
              <a:t>ORPP&amp;E </a:t>
            </a:r>
            <a:r>
              <a:rPr lang="en-US" sz="1600" dirty="0" err="1">
                <a:hlinkClick r:id="rId7"/>
              </a:rPr>
              <a:t>Cyberseminars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940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8C36-1768-4A20-A331-9013E43B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9C8AC-0583-4ACD-B6F2-1FF8B3E05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requirements for the review and approval of VA research by designated review</a:t>
            </a:r>
          </a:p>
          <a:p>
            <a:r>
              <a:rPr lang="en-US" dirty="0"/>
              <a:t>Discuss requirements for the review and approval of VA research by the convened R&amp;D Committee</a:t>
            </a:r>
          </a:p>
          <a:p>
            <a:r>
              <a:rPr lang="en-US" dirty="0"/>
              <a:t>Review sample tools that can assist the R&amp;D Committee in executing these responsibilities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936E9-8B7E-4E15-97AA-7E8EA7286B5F}"/>
              </a:ext>
            </a:extLst>
          </p:cNvPr>
          <p:cNvSpPr txBox="1"/>
          <p:nvPr/>
        </p:nvSpPr>
        <p:spPr>
          <a:xfrm>
            <a:off x="6400800" y="408265"/>
            <a:ext cx="2416629" cy="817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</a:t>
            </a:r>
            <a:r>
              <a:rPr lang="en-US" sz="1400" dirty="0">
                <a:solidFill>
                  <a:schemeClr val="tx1"/>
                </a:solidFill>
              </a:rPr>
              <a:t>:  (415) 930-5321</a:t>
            </a:r>
          </a:p>
          <a:p>
            <a:r>
              <a:rPr lang="en-US" sz="1400" dirty="0"/>
              <a:t>Access Code: 714-139-835</a:t>
            </a: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348440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EA33-D83D-458A-A70D-F3FFD2E0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Committee Membership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5896A-AF63-49EB-8FB4-100777326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r>
              <a:rPr lang="en-US" sz="2000" dirty="0"/>
              <a:t>R&amp;D Committee must consist of at least five voting members to include</a:t>
            </a:r>
          </a:p>
          <a:p>
            <a:pPr lvl="1"/>
            <a:r>
              <a:rPr lang="en-US" sz="1800" dirty="0"/>
              <a:t>At least two voting members from the VA medical facility’s staff who have major patient care or management responsibilities</a:t>
            </a:r>
          </a:p>
          <a:p>
            <a:pPr lvl="1"/>
            <a:r>
              <a:rPr lang="en-US" sz="1800" dirty="0"/>
              <a:t>At least two voting members who are VA investigators actively engaged in major R&amp;D programs or who can provide R&amp;D expertise</a:t>
            </a:r>
          </a:p>
          <a:p>
            <a:r>
              <a:rPr lang="en-US" sz="2000" dirty="0"/>
              <a:t>R&amp;D Committee membership must reflect the types of research being conducted at the facility</a:t>
            </a:r>
          </a:p>
          <a:p>
            <a:r>
              <a:rPr lang="en-US" sz="2000" dirty="0"/>
              <a:t>All members of the R&amp;D Committee must hold VA appointments (permanent, term, IPA, or WOC)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994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67A9-812B-49E1-9499-2FCC45E5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Committee Review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9DBD-8070-4DA9-86DC-19B27647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Designated review </a:t>
            </a:r>
          </a:p>
          <a:p>
            <a:pPr lvl="1"/>
            <a:r>
              <a:rPr lang="en-US" sz="2000" dirty="0"/>
              <a:t>Performed by the Chair, R&amp;D Committee or a voting member designated by the Chair</a:t>
            </a:r>
          </a:p>
          <a:p>
            <a:pPr lvl="1"/>
            <a:r>
              <a:rPr lang="en-US" sz="2000" dirty="0"/>
              <a:t>Permitted in specific instances outlined in VHA Directive 1200.01 paragraph 9e</a:t>
            </a:r>
          </a:p>
          <a:p>
            <a:r>
              <a:rPr lang="en-US" sz="2400" dirty="0"/>
              <a:t>Convened committee review</a:t>
            </a:r>
          </a:p>
          <a:p>
            <a:pPr lvl="1"/>
            <a:r>
              <a:rPr lang="en-US" sz="2000" dirty="0"/>
              <a:t>Quorum required in order to conduct official business</a:t>
            </a:r>
          </a:p>
          <a:p>
            <a:pPr lvl="1"/>
            <a:r>
              <a:rPr lang="en-US" sz="2000" dirty="0"/>
              <a:t>A primary reviewer system or one or more members of the R&amp;D Committee can be used to review the protocol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556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2514600"/>
            <a:ext cx="823616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r>
              <a:rPr lang="en-US" spc="100" dirty="0">
                <a:solidFill>
                  <a:prstClr val="black"/>
                </a:solidFill>
              </a:rPr>
              <a:t>Designated Review</a:t>
            </a:r>
          </a:p>
          <a:p>
            <a:pPr marL="4763" indent="-4763" algn="ctr">
              <a:spcBef>
                <a:spcPct val="20000"/>
              </a:spcBef>
              <a:defRPr/>
            </a:pPr>
            <a:endParaRPr lang="en-US" sz="3100" spc="100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2FC97E-E760-4704-BEE4-A3568BDBF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3202780"/>
            <a:ext cx="23241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1A73-0943-4A0A-B42D-6078E34F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Designated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81FB-5C8E-4FD1-B9AB-22A9E808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R&amp;D Committee reviews and approves activities outside of a convened meeting</a:t>
            </a:r>
          </a:p>
          <a:p>
            <a:pPr lvl="1"/>
            <a:r>
              <a:rPr lang="en-US" sz="1800" dirty="0"/>
              <a:t>Review conducted by the Chair, R&amp;D Committee or a voting member designated by the Chair</a:t>
            </a:r>
          </a:p>
          <a:p>
            <a:pPr lvl="1"/>
            <a:r>
              <a:rPr lang="en-US" sz="1800" dirty="0"/>
              <a:t>The convened R&amp;D Committee does not review and approve the activity</a:t>
            </a:r>
          </a:p>
          <a:p>
            <a:pPr lvl="1"/>
            <a:r>
              <a:rPr lang="en-US" sz="1800" dirty="0"/>
              <a:t>Final approval must be reported at the next meeting of the convened R&amp;D Committee and be included in the meeting minutes</a:t>
            </a:r>
          </a:p>
          <a:p>
            <a:r>
              <a:rPr lang="en-US" sz="2000" dirty="0"/>
              <a:t>The designated reviewer can approve and require modifications to secure approval, but cannot disapprove a research study</a:t>
            </a:r>
          </a:p>
          <a:p>
            <a:pPr lvl="1"/>
            <a:r>
              <a:rPr lang="en-US" sz="1800" dirty="0"/>
              <a:t>Can also refer study to the convened board for review</a:t>
            </a:r>
          </a:p>
        </p:txBody>
      </p:sp>
    </p:spTree>
    <p:extLst>
      <p:ext uri="{BB962C8B-B14F-4D97-AF65-F5344CB8AC3E}">
        <p14:creationId xmlns:p14="http://schemas.microsoft.com/office/powerpoint/2010/main" val="299050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7F08-E470-4131-9F5A-C76D465E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Activities can be Approved by Designated Review?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7488A5-038C-4D8A-AE20-A6C1CB5B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Per VHA Directive 1200.01 paragraph 9e, the following activities may be approved by designated review:</a:t>
            </a:r>
          </a:p>
          <a:p>
            <a:r>
              <a:rPr lang="en-US" sz="2000" dirty="0"/>
              <a:t>Minor changes to a protocol required by the R&amp;D Committee, following full board review</a:t>
            </a:r>
          </a:p>
          <a:p>
            <a:r>
              <a:rPr lang="en-US" sz="2000" dirty="0"/>
              <a:t>Final approval of protocols approved contingent on the full approval of a subcommittee if the subcommittee had not required major changes (as defined in local SOPs) to the protocol since the R&amp;D Committee conducted its review</a:t>
            </a:r>
          </a:p>
          <a:p>
            <a:r>
              <a:rPr lang="en-US" sz="2000" dirty="0"/>
              <a:t>Final approval for protocols contingent upon completion of the PO and ISSO review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78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7F08-E470-4131-9F5A-C76D465E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Activities can be Approved by Designated Review (cont.)?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7488A5-038C-4D8A-AE20-A6C1CB5B8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650"/>
            <a:ext cx="8534400" cy="4190513"/>
          </a:xfrm>
        </p:spPr>
        <p:txBody>
          <a:bodyPr/>
          <a:lstStyle/>
          <a:p>
            <a:r>
              <a:rPr lang="en-US" sz="2000" dirty="0"/>
              <a:t>Exempt human subjects research protocols and protocols approved by expedited review by the IRB</a:t>
            </a:r>
          </a:p>
          <a:p>
            <a:pPr lvl="1"/>
            <a:r>
              <a:rPr lang="en-US" sz="1800" dirty="0"/>
              <a:t>Subsequent actions that </a:t>
            </a:r>
            <a:r>
              <a:rPr lang="en-US" sz="1800" u="sng" dirty="0"/>
              <a:t>require </a:t>
            </a:r>
            <a:r>
              <a:rPr lang="en-US" sz="1800" dirty="0"/>
              <a:t>R&amp;D Committee review (e.g. amendments and continuing reviews) can be approved by designated review</a:t>
            </a:r>
          </a:p>
          <a:p>
            <a:r>
              <a:rPr lang="en-US" sz="2000" dirty="0"/>
              <a:t>Single patient expanded access protocols approved by the IRB Chair or another appropriate IRB voting member</a:t>
            </a:r>
          </a:p>
          <a:p>
            <a:r>
              <a:rPr lang="en-US" sz="2000" dirty="0"/>
              <a:t>Protocols that do not involve human subjects, biosafety level (BSL-3) or higher containment, use of select agents or non-exempt quantities of select toxins, United States Department of Agriculture (USDA)-regulated animal species, or any animal research involving more than momentary pain or distress to animals</a:t>
            </a:r>
          </a:p>
          <a:p>
            <a:pPr lvl="1"/>
            <a:r>
              <a:rPr lang="en-US" sz="1800" dirty="0"/>
              <a:t>Subsequent actions that require R&amp;D Committee review (e.g. amendments and continuing review) can be approved by designated review</a:t>
            </a:r>
          </a:p>
        </p:txBody>
      </p:sp>
    </p:spTree>
    <p:extLst>
      <p:ext uri="{BB962C8B-B14F-4D97-AF65-F5344CB8AC3E}">
        <p14:creationId xmlns:p14="http://schemas.microsoft.com/office/powerpoint/2010/main" val="1322868125"/>
      </p:ext>
    </p:extLst>
  </p:cSld>
  <p:clrMapOvr>
    <a:masterClrMapping/>
  </p:clrMapOvr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23598</TotalTime>
  <Words>1231</Words>
  <Application>Microsoft Office PowerPoint</Application>
  <PresentationFormat>On-screen Show (4:3)</PresentationFormat>
  <Paragraphs>169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Tahoma</vt:lpstr>
      <vt:lpstr>PPT_VHA_Template</vt:lpstr>
      <vt:lpstr>         R&amp;D Committee Workshop Series: Convened Committee Review vs. Designated Review </vt:lpstr>
      <vt:lpstr>Introductions</vt:lpstr>
      <vt:lpstr>Objectives</vt:lpstr>
      <vt:lpstr>R&amp;D Committee Membership Requirements</vt:lpstr>
      <vt:lpstr>R&amp;D Committee Review Pathways</vt:lpstr>
      <vt:lpstr> </vt:lpstr>
      <vt:lpstr>What is Designated Review?</vt:lpstr>
      <vt:lpstr>Which Activities can be Approved by Designated Review?</vt:lpstr>
      <vt:lpstr>Which Activities can be Approved by Designated Review (cont.)?</vt:lpstr>
      <vt:lpstr>Documenting Designated Review</vt:lpstr>
      <vt:lpstr> </vt:lpstr>
      <vt:lpstr> </vt:lpstr>
      <vt:lpstr>The Convened R&amp;D Committee Meeting </vt:lpstr>
      <vt:lpstr>Post-Meeting Activities</vt:lpstr>
      <vt:lpstr>R&amp;D Committee Meeting Minutes</vt:lpstr>
      <vt:lpstr>R&amp;D Committee Meeting Minutes (continued)</vt:lpstr>
      <vt:lpstr> </vt:lpstr>
      <vt:lpstr>Contact Information</vt:lpstr>
      <vt:lpstr> </vt:lpstr>
      <vt:lpstr>Availability of Recording</vt:lpstr>
      <vt:lpstr>Research and Development Committee Workshop Series</vt:lpstr>
      <vt:lpstr>Important Links</vt:lpstr>
    </vt:vector>
  </TitlesOfParts>
  <Company>Dept.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Committee Workshop Series: Convened Committee Review vs. Designated Review</dc:title>
  <dc:subject>R&amp;D Committee Workshop Series: Convened Committee Review vs. Designated Review</dc:subject>
  <dc:creator>Duche, Soundia</dc:creator>
  <cp:keywords>R&amp;D Committee Workshop Series: Convened Committee Review vs. Designated Review</cp:keywords>
  <cp:lastModifiedBy>Rivera, Portia T</cp:lastModifiedBy>
  <cp:revision>972</cp:revision>
  <cp:lastPrinted>2019-12-12T20:07:08Z</cp:lastPrinted>
  <dcterms:created xsi:type="dcterms:W3CDTF">2013-05-15T16:43:55Z</dcterms:created>
  <dcterms:modified xsi:type="dcterms:W3CDTF">2019-12-20T19:08:28Z</dcterms:modified>
</cp:coreProperties>
</file>